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9"/>
  </p:notesMasterIdLst>
  <p:handoutMasterIdLst>
    <p:handoutMasterId r:id="rId20"/>
  </p:handoutMasterIdLst>
  <p:sldIdLst>
    <p:sldId id="263" r:id="rId2"/>
    <p:sldId id="265" r:id="rId3"/>
    <p:sldId id="259" r:id="rId4"/>
    <p:sldId id="274" r:id="rId5"/>
    <p:sldId id="264" r:id="rId6"/>
    <p:sldId id="275" r:id="rId7"/>
    <p:sldId id="266" r:id="rId8"/>
    <p:sldId id="267" r:id="rId9"/>
    <p:sldId id="278" r:id="rId10"/>
    <p:sldId id="268" r:id="rId11"/>
    <p:sldId id="276" r:id="rId12"/>
    <p:sldId id="270" r:id="rId13"/>
    <p:sldId id="271" r:id="rId14"/>
    <p:sldId id="280" r:id="rId15"/>
    <p:sldId id="279" r:id="rId16"/>
    <p:sldId id="272" r:id="rId17"/>
    <p:sldId id="277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5" autoAdjust="0"/>
    <p:restoredTop sz="86419"/>
  </p:normalViewPr>
  <p:slideViewPr>
    <p:cSldViewPr snapToGrid="0" snapToObjects="1">
      <p:cViewPr varScale="1">
        <p:scale>
          <a:sx n="102" d="100"/>
          <a:sy n="102" d="100"/>
        </p:scale>
        <p:origin x="43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>
        <p:scale>
          <a:sx n="100" d="100"/>
          <a:sy n="100" d="100"/>
        </p:scale>
        <p:origin x="5388" y="6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9E1F0C3D-4053-48D8-B06F-94B6184981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2E88D1F-235D-4698-B72E-197D5CCF70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AB3072-3EAD-4E44-9854-C96E3011F967}" type="datetimeFigureOut">
              <a:rPr kumimoji="1"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2021/5/5</a:t>
            </a:fld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F797086-B791-42DA-8FBD-50AF4EF9C7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F11A8B9-2370-4590-B3A2-AFD5998FEF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4A40F-3EEF-42BF-BBE8-CE075F218188}" type="slidenum">
              <a:rPr kumimoji="1" lang="ja-JP" altLang="en-US" sz="2000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‹#›</a:t>
            </a:fld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401242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035BCD21-C3D9-BF4A-88B3-97AD34AAD1CD}" type="datetimeFigureOut">
              <a:rPr lang="ja-JP" altLang="en-US" smtClean="0"/>
              <a:pPr/>
              <a:t>2021/5/5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0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B1D34137-EAE0-D040-827A-470C1008D7B7}" type="slidenum">
              <a:rPr lang="ja-JP" altLang="en-US" smtClean="0"/>
              <a:pPr/>
              <a:t>‹#›</a:t>
            </a:fld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034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D34137-EAE0-D040-827A-470C1008D7B7}" type="slidenum">
              <a:rPr lang="ja-JP" altLang="en-US" smtClean="0"/>
              <a:pPr/>
              <a:t>1</a:t>
            </a:fld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4948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344177"/>
            <a:ext cx="10363200" cy="1470025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409995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F85AD04-BA21-6B4E-9F6B-9E5607B3B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0500" y="4089400"/>
            <a:ext cx="3111500" cy="2768600"/>
          </a:xfrm>
          <a:prstGeom prst="rect">
            <a:avLst/>
          </a:prstGeom>
        </p:spPr>
      </p:pic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8C78100-FCD0-4AB3-8571-E9F333F636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6037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7" name="スライド番号プレースホルダ 5">
            <a:extLst>
              <a:ext uri="{FF2B5EF4-FFF2-40B4-BE49-F238E27FC236}">
                <a16:creationId xmlns:a16="http://schemas.microsoft.com/office/drawing/2014/main" id="{352373C1-99CD-F146-9A95-64CC47B0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924" y="6492875"/>
            <a:ext cx="723076" cy="365125"/>
          </a:xfrm>
        </p:spPr>
        <p:txBody>
          <a:bodyPr/>
          <a:lstStyle>
            <a:lvl1pPr>
              <a:defRPr sz="2000"/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967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35360" y="1100889"/>
            <a:ext cx="11617291" cy="5554554"/>
          </a:xfrm>
        </p:spPr>
        <p:txBody>
          <a:bodyPr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11468924" y="6492875"/>
            <a:ext cx="723076" cy="365125"/>
          </a:xfrm>
        </p:spPr>
        <p:txBody>
          <a:bodyPr/>
          <a:lstStyle>
            <a:lvl1pPr>
              <a:defRPr sz="2000"/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53CA428E-F521-1846-A125-C846684B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87036"/>
            <a:ext cx="11617291" cy="86947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5231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6">
            <a:extLst>
              <a:ext uri="{FF2B5EF4-FFF2-40B4-BE49-F238E27FC236}">
                <a16:creationId xmlns:a16="http://schemas.microsoft.com/office/drawing/2014/main" id="{3CB8FA5C-3343-A643-99F8-4DD4A393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81020"/>
            <a:ext cx="11617291" cy="64818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9" name="スライド番号プレースホルダ 5">
            <a:extLst>
              <a:ext uri="{FF2B5EF4-FFF2-40B4-BE49-F238E27FC236}">
                <a16:creationId xmlns:a16="http://schemas.microsoft.com/office/drawing/2014/main" id="{22EF4FB6-79FC-DB49-B27E-1E8A2BB0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924" y="6492875"/>
            <a:ext cx="723076" cy="365125"/>
          </a:xfrm>
        </p:spPr>
        <p:txBody>
          <a:bodyPr/>
          <a:lstStyle>
            <a:lvl1pPr>
              <a:defRPr sz="2000"/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445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 5">
            <a:extLst>
              <a:ext uri="{FF2B5EF4-FFF2-40B4-BE49-F238E27FC236}">
                <a16:creationId xmlns:a16="http://schemas.microsoft.com/office/drawing/2014/main" id="{B1F2930D-7CAE-154F-A2DF-329BC3046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924" y="6492875"/>
            <a:ext cx="723076" cy="365125"/>
          </a:xfrm>
        </p:spPr>
        <p:txBody>
          <a:bodyPr/>
          <a:lstStyle>
            <a:lvl1pPr>
              <a:defRPr sz="2000"/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62231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335360" y="120316"/>
            <a:ext cx="11617291" cy="995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35360" y="1268760"/>
            <a:ext cx="11617291" cy="5112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9347200" y="649287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B05CA-B2B8-0B46-A3D3-7CDE1DE4FAD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394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97" r:id="rId3"/>
    <p:sldLayoutId id="2147483686" r:id="rId4"/>
    <p:sldLayoutId id="2147483691" r:id="rId5"/>
  </p:sldLayoutIdLst>
  <p:hf hdr="0" ftr="0" dt="0"/>
  <p:txStyles>
    <p:titleStyle>
      <a:lvl1pPr algn="ctr" defTabSz="914377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>
            <a:extLst>
              <a:ext uri="{FF2B5EF4-FFF2-40B4-BE49-F238E27FC236}">
                <a16:creationId xmlns:a16="http://schemas.microsoft.com/office/drawing/2014/main" id="{4186EE58-7F93-4AE0-9396-289CF4D751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ライントレース</a:t>
            </a:r>
          </a:p>
        </p:txBody>
      </p:sp>
      <p:sp>
        <p:nvSpPr>
          <p:cNvPr id="10" name="字幕 9">
            <a:extLst>
              <a:ext uri="{FF2B5EF4-FFF2-40B4-BE49-F238E27FC236}">
                <a16:creationId xmlns:a16="http://schemas.microsoft.com/office/drawing/2014/main" id="{500C49B8-37B0-4D71-8AEB-C1EF82AA7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ja-JP" dirty="0"/>
              <a:t>7</a:t>
            </a:r>
            <a:r>
              <a:rPr lang="ja-JP" altLang="en-US"/>
              <a:t>章</a:t>
            </a:r>
            <a:r>
              <a:rPr lang="en-US" altLang="ja-JP" dirty="0"/>
              <a:t> </a:t>
            </a:r>
            <a:r>
              <a:rPr lang="ja-JP" altLang="en-US"/>
              <a:t>実践してみよう</a:t>
            </a:r>
            <a:endParaRPr lang="en-US" altLang="ja-JP" dirty="0"/>
          </a:p>
          <a:p>
            <a:r>
              <a:rPr lang="en-US" altLang="ja-JP" dirty="0"/>
              <a:t>7.3 159</a:t>
            </a:r>
            <a:r>
              <a:rPr lang="ja-JP" altLang="en-US"/>
              <a:t>ページ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72D0072E-BB38-4845-82B3-2568DA9FBC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469688" y="6492875"/>
            <a:ext cx="722312" cy="365125"/>
          </a:xfrm>
        </p:spPr>
        <p:txBody>
          <a:bodyPr/>
          <a:lstStyle/>
          <a:p>
            <a:fld id="{13AB05CA-B2B8-0B46-A3D3-7CDE1DE4FAD6}" type="slidenum">
              <a:rPr lang="ja-JP" altLang="en-US" smtClean="0"/>
              <a:pPr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139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84DF73AB-BE87-3B46-8F50-9CCE6282A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117334"/>
            <a:ext cx="6357252" cy="5356402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63647"/>
            <a:ext cx="11617291" cy="869475"/>
          </a:xfrm>
        </p:spPr>
        <p:txBody>
          <a:bodyPr/>
          <a:lstStyle/>
          <a:p>
            <a:r>
              <a:rPr lang="en-US" altLang="ja-JP" dirty="0"/>
              <a:t>EV3 Classroom</a:t>
            </a:r>
            <a:r>
              <a:rPr lang="ja-JP" altLang="en-US"/>
              <a:t>による記述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F00F7C-DE2F-2E4F-B947-1D7BD4214B19}"/>
              </a:ext>
            </a:extLst>
          </p:cNvPr>
          <p:cNvSpPr txBox="1"/>
          <p:nvPr/>
        </p:nvSpPr>
        <p:spPr>
          <a:xfrm>
            <a:off x="3710318" y="1223158"/>
            <a:ext cx="2006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最初に変数</a:t>
            </a:r>
            <a:r>
              <a:rPr kumimoji="1"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「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KP</a:t>
            </a:r>
            <a:r>
              <a:rPr kumimoji="1"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」</a:t>
            </a:r>
            <a:r>
              <a:rPr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「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」</a:t>
            </a:r>
            <a:r>
              <a:rPr lang="ja-JP" altLang="en-US"/>
              <a:t>を作っておく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663F57-E05F-C041-84D0-A631956F1D71}"/>
              </a:ext>
            </a:extLst>
          </p:cNvPr>
          <p:cNvSpPr txBox="1"/>
          <p:nvPr/>
        </p:nvSpPr>
        <p:spPr>
          <a:xfrm>
            <a:off x="7015292" y="1426702"/>
            <a:ext cx="49677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+mn-ea"/>
              </a:rPr>
              <a:t>ブロック①②：</a:t>
            </a:r>
            <a:r>
              <a:rPr lang="en-US" altLang="ja-JP" dirty="0">
                <a:latin typeface="+mn-ea"/>
              </a:rPr>
              <a:t>P</a:t>
            </a:r>
            <a:r>
              <a:rPr lang="ja-JP" altLang="en-US">
                <a:latin typeface="+mn-ea"/>
              </a:rPr>
              <a:t>制御のゲイン</a:t>
            </a:r>
            <a:r>
              <a:rPr lang="en-US" altLang="ja-JP" dirty="0">
                <a:latin typeface="+mn-ea"/>
              </a:rPr>
              <a:t>KP</a:t>
            </a:r>
            <a:r>
              <a:rPr lang="ja-JP" altLang="en-US">
                <a:latin typeface="+mn-ea"/>
              </a:rPr>
              <a:t>と目標値</a:t>
            </a:r>
            <a:r>
              <a:rPr lang="en-US" altLang="ja-JP" dirty="0">
                <a:latin typeface="+mn-ea"/>
              </a:rPr>
              <a:t>target</a:t>
            </a:r>
            <a:r>
              <a:rPr lang="ja-JP" altLang="en-US">
                <a:latin typeface="+mn-ea"/>
              </a:rPr>
              <a:t>の値を設定します．（環境に応じて値は調整してください）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ブロック③④：移動に使うモーター「ポート</a:t>
            </a:r>
            <a:r>
              <a:rPr lang="en-US" altLang="ja-JP" dirty="0">
                <a:latin typeface="+mn-ea"/>
              </a:rPr>
              <a:t>:B</a:t>
            </a:r>
            <a:r>
              <a:rPr lang="ja-JP" altLang="en-US">
                <a:latin typeface="+mn-ea"/>
              </a:rPr>
              <a:t>と</a:t>
            </a:r>
            <a:r>
              <a:rPr lang="en-US" altLang="ja-JP" dirty="0">
                <a:latin typeface="+mn-ea"/>
              </a:rPr>
              <a:t>C</a:t>
            </a:r>
            <a:r>
              <a:rPr lang="ja-JP" altLang="en-US">
                <a:latin typeface="+mn-ea"/>
              </a:rPr>
              <a:t>」，移動スピード「</a:t>
            </a:r>
            <a:r>
              <a:rPr lang="en-US" altLang="ja-JP" dirty="0">
                <a:latin typeface="+mn-ea"/>
              </a:rPr>
              <a:t>30%</a:t>
            </a:r>
            <a:r>
              <a:rPr lang="ja-JP" altLang="en-US">
                <a:latin typeface="+mn-ea"/>
              </a:rPr>
              <a:t>」を設定しています．</a:t>
            </a:r>
            <a:endParaRPr lang="en-US" altLang="ja-JP" dirty="0">
              <a:latin typeface="+mn-ea"/>
            </a:endParaRPr>
          </a:p>
          <a:p>
            <a:endParaRPr lang="ja-JP" altLang="en-US">
              <a:latin typeface="+mn-ea"/>
            </a:endParaRPr>
          </a:p>
          <a:p>
            <a:r>
              <a:rPr lang="ja-JP" altLang="en-US">
                <a:latin typeface="+mn-ea"/>
              </a:rPr>
              <a:t>ブロック</a:t>
            </a:r>
            <a:r>
              <a:rPr lang="en-US" altLang="ja-JP" dirty="0">
                <a:latin typeface="+mn-ea"/>
              </a:rPr>
              <a:t>⑤</a:t>
            </a:r>
            <a:r>
              <a:rPr lang="ja-JP" altLang="en-US">
                <a:latin typeface="+mn-ea"/>
              </a:rPr>
              <a:t>：タイマーをリセットしています．</a:t>
            </a:r>
            <a:endParaRPr lang="en-US" altLang="ja-JP" dirty="0">
              <a:latin typeface="+mn-ea"/>
            </a:endParaRPr>
          </a:p>
          <a:p>
            <a:endParaRPr lang="ja-JP" altLang="en-US">
              <a:latin typeface="+mn-ea"/>
            </a:endParaRPr>
          </a:p>
          <a:p>
            <a:r>
              <a:rPr lang="ja-JP" altLang="en-US">
                <a:latin typeface="+mn-ea"/>
              </a:rPr>
              <a:t>ブロック</a:t>
            </a:r>
            <a:r>
              <a:rPr lang="en-US" altLang="ja-JP" dirty="0">
                <a:latin typeface="+mn-ea"/>
              </a:rPr>
              <a:t>⑥</a:t>
            </a:r>
            <a:r>
              <a:rPr lang="ja-JP" altLang="en-US">
                <a:latin typeface="+mn-ea"/>
              </a:rPr>
              <a:t> ：時間が</a:t>
            </a:r>
            <a:r>
              <a:rPr lang="en-US" altLang="ja-JP" dirty="0">
                <a:latin typeface="+mn-ea"/>
              </a:rPr>
              <a:t>5</a:t>
            </a:r>
            <a:r>
              <a:rPr lang="ja-JP" altLang="en-US">
                <a:latin typeface="+mn-ea"/>
              </a:rPr>
              <a:t>秒を越えるまで枠内内の処理を繰り返します．（時間は適当に設定してください）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ブロック⑦：ポート</a:t>
            </a:r>
            <a:r>
              <a:rPr lang="en-US" altLang="ja-JP" dirty="0">
                <a:latin typeface="+mn-ea"/>
              </a:rPr>
              <a:t>3</a:t>
            </a:r>
            <a:r>
              <a:rPr lang="ja-JP" altLang="en-US">
                <a:latin typeface="+mn-ea"/>
              </a:rPr>
              <a:t>に接続した「カラーセンサの反射光の強さ」と「目標値</a:t>
            </a:r>
            <a:r>
              <a:rPr lang="en-US" altLang="ja-JP" dirty="0">
                <a:latin typeface="+mn-ea"/>
              </a:rPr>
              <a:t>target</a:t>
            </a:r>
            <a:r>
              <a:rPr lang="ja-JP" altLang="en-US">
                <a:latin typeface="+mn-ea"/>
              </a:rPr>
              <a:t>」の差分に「ゲイン</a:t>
            </a:r>
            <a:r>
              <a:rPr lang="en-US" altLang="ja-JP" dirty="0">
                <a:latin typeface="+mn-ea"/>
              </a:rPr>
              <a:t>KP</a:t>
            </a:r>
            <a:r>
              <a:rPr lang="ja-JP" altLang="en-US">
                <a:latin typeface="+mn-ea"/>
              </a:rPr>
              <a:t>」を乗じたステアリング値で移動を開始します．</a:t>
            </a:r>
            <a:endParaRPr lang="en-US" altLang="ja-JP" dirty="0">
              <a:latin typeface="+mn-ea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F56B297-6CCE-0D42-9755-727679299A91}"/>
              </a:ext>
            </a:extLst>
          </p:cNvPr>
          <p:cNvSpPr txBox="1"/>
          <p:nvPr/>
        </p:nvSpPr>
        <p:spPr>
          <a:xfrm>
            <a:off x="12680" y="1887390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①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35649E6-6EC1-384E-AEDA-DA3482E16DA4}"/>
              </a:ext>
            </a:extLst>
          </p:cNvPr>
          <p:cNvSpPr txBox="1"/>
          <p:nvPr/>
        </p:nvSpPr>
        <p:spPr>
          <a:xfrm>
            <a:off x="12680" y="2403972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②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E80D0FB-513E-4848-8F35-FF69C73EEB2E}"/>
              </a:ext>
            </a:extLst>
          </p:cNvPr>
          <p:cNvSpPr txBox="1"/>
          <p:nvPr/>
        </p:nvSpPr>
        <p:spPr>
          <a:xfrm>
            <a:off x="12680" y="2920554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③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F7CA555-C33E-6146-8D9B-4A5ABD1CBF29}"/>
              </a:ext>
            </a:extLst>
          </p:cNvPr>
          <p:cNvSpPr txBox="1"/>
          <p:nvPr/>
        </p:nvSpPr>
        <p:spPr>
          <a:xfrm>
            <a:off x="12680" y="3437136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④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6C5F65D-DC9E-7D45-A502-F5DD3CFD6F0C}"/>
              </a:ext>
            </a:extLst>
          </p:cNvPr>
          <p:cNvSpPr txBox="1"/>
          <p:nvPr/>
        </p:nvSpPr>
        <p:spPr>
          <a:xfrm>
            <a:off x="12680" y="3953718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⑤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042BD9-05C9-8640-A914-3C63B328DF9C}"/>
              </a:ext>
            </a:extLst>
          </p:cNvPr>
          <p:cNvSpPr txBox="1"/>
          <p:nvPr/>
        </p:nvSpPr>
        <p:spPr>
          <a:xfrm>
            <a:off x="3513986" y="4065182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935ED6A-5AAE-604B-B021-EBDDD3216840}"/>
              </a:ext>
            </a:extLst>
          </p:cNvPr>
          <p:cNvSpPr txBox="1"/>
          <p:nvPr/>
        </p:nvSpPr>
        <p:spPr>
          <a:xfrm>
            <a:off x="4773900" y="4593363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⑦</a:t>
            </a:r>
          </a:p>
        </p:txBody>
      </p:sp>
    </p:spTree>
    <p:extLst>
      <p:ext uri="{BB962C8B-B14F-4D97-AF65-F5344CB8AC3E}">
        <p14:creationId xmlns:p14="http://schemas.microsoft.com/office/powerpoint/2010/main" val="2252699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C9F1931-2145-4BD3-AB39-762259B3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80" y="1436914"/>
            <a:ext cx="5816059" cy="533405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#!/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/bin/env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pybricks-micropython</a:t>
            </a: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from common import *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time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Motor(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Port.B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right_motor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Motor(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Port.C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wheel_diameter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56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axle_track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=123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robot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DriveBase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right_motor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wheel_diameter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axle_track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color_sensor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ColorSensor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(Port.S3)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KP = 2.0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target = 50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t0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()-t0 &lt; 10: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bright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color_sensor.reflection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turn = (target - bright) * KP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robot.drive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(70, turn)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microPython</a:t>
            </a:r>
            <a:endParaRPr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F52567-ABE9-284F-B0A2-56343699C516}"/>
              </a:ext>
            </a:extLst>
          </p:cNvPr>
          <p:cNvSpPr txBox="1"/>
          <p:nvPr/>
        </p:nvSpPr>
        <p:spPr>
          <a:xfrm>
            <a:off x="180980" y="975249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V1</a:t>
            </a:r>
            <a:endParaRPr kumimoji="1" lang="ja-JP" altLang="en-US" sz="240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D60A796C-C487-A146-9731-CE281B939696}"/>
              </a:ext>
            </a:extLst>
          </p:cNvPr>
          <p:cNvSpPr txBox="1">
            <a:spLocks/>
          </p:cNvSpPr>
          <p:nvPr/>
        </p:nvSpPr>
        <p:spPr>
          <a:xfrm>
            <a:off x="6194963" y="1436914"/>
            <a:ext cx="5816059" cy="5334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ja-JP" altLang="en-US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（</a:t>
            </a:r>
            <a:r>
              <a:rPr lang="en-US" altLang="ja-JP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ja-JP" altLang="en-US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と同じで</a:t>
            </a:r>
            <a:r>
              <a:rPr lang="en-US" altLang="ja-JP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684CD6-0F0E-EB4A-9528-3934470AE211}"/>
              </a:ext>
            </a:extLst>
          </p:cNvPr>
          <p:cNvSpPr txBox="1"/>
          <p:nvPr/>
        </p:nvSpPr>
        <p:spPr>
          <a:xfrm>
            <a:off x="6134794" y="956511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V2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847430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59474E-3665-1048-A601-85BFE1D7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比例微分制御（</a:t>
            </a:r>
            <a:r>
              <a:rPr lang="en-US" altLang="ja-JP" dirty="0"/>
              <a:t>PD</a:t>
            </a:r>
            <a:r>
              <a:rPr lang="ja-JP" altLang="en-US"/>
              <a:t>制御）による</a:t>
            </a:r>
            <a:br>
              <a:rPr lang="en-US" altLang="ja-JP" dirty="0"/>
            </a:br>
            <a:r>
              <a:rPr lang="ja-JP" altLang="en-US"/>
              <a:t>ライントレース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129EBA-5D84-CE49-862E-1DD9256FD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p.162</a:t>
            </a:r>
            <a:r>
              <a:rPr kumimoji="1" lang="ja-JP" altLang="en-US"/>
              <a:t>　</a:t>
            </a:r>
            <a:r>
              <a:rPr kumimoji="1" lang="en-US" altLang="ja-JP" dirty="0"/>
              <a:t>7.3.2 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4ABE4D-89E8-CC46-8818-09E2975F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49374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EV3-SW</a:t>
            </a:r>
            <a:r>
              <a:rPr lang="ja-JP" altLang="en-US"/>
              <a:t>による記述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BDC6B5-49D9-6D47-B7CF-A2048A63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81" y="894307"/>
            <a:ext cx="8484623" cy="596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5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1E73F-F6CF-3045-957B-D926E3BA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ブロックの説明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2AB124-07A2-FA48-9389-2A5D6346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14</a:t>
            </a:fld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3129B7-1B2A-D344-B20B-3F1CBB8BC9DF}"/>
              </a:ext>
            </a:extLst>
          </p:cNvPr>
          <p:cNvSpPr txBox="1"/>
          <p:nvPr/>
        </p:nvSpPr>
        <p:spPr>
          <a:xfrm>
            <a:off x="213067" y="862129"/>
            <a:ext cx="5700845" cy="5996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ja-JP" altLang="en-US"/>
              <a:t>ブロック ①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書き込み・数値」に設定して，</a:t>
            </a:r>
            <a:r>
              <a:rPr lang="en-US" altLang="ja-JP" dirty="0"/>
              <a:t>P </a:t>
            </a:r>
            <a:r>
              <a:rPr lang="ja-JP" altLang="en-US"/>
              <a:t>制御におけるゲインを 表す変数 </a:t>
            </a:r>
            <a:r>
              <a:rPr lang="en-US" altLang="ja-JP" dirty="0"/>
              <a:t>KP </a:t>
            </a:r>
            <a:r>
              <a:rPr lang="ja-JP" altLang="en-US"/>
              <a:t>の値を </a:t>
            </a:r>
            <a:r>
              <a:rPr lang="en-US" altLang="ja-JP" dirty="0"/>
              <a:t>0.8 </a:t>
            </a:r>
            <a:r>
              <a:rPr lang="ja-JP" altLang="en-US"/>
              <a:t>にしています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②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書き込み・数値」に設定して，</a:t>
            </a:r>
            <a:r>
              <a:rPr lang="en-US" altLang="ja-JP" dirty="0"/>
              <a:t>D </a:t>
            </a:r>
            <a:r>
              <a:rPr lang="ja-JP" altLang="en-US"/>
              <a:t>制御におけるゲインを 表す変数 </a:t>
            </a:r>
            <a:r>
              <a:rPr lang="en-US" altLang="ja-JP" dirty="0"/>
              <a:t>KD </a:t>
            </a:r>
            <a:r>
              <a:rPr lang="ja-JP" altLang="en-US"/>
              <a:t>の値を </a:t>
            </a:r>
            <a:r>
              <a:rPr lang="en-US" altLang="ja-JP" dirty="0"/>
              <a:t>0.1 </a:t>
            </a:r>
            <a:r>
              <a:rPr lang="ja-JP" altLang="en-US"/>
              <a:t>にしています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③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書き込み・数値」に設定して，目標とする反射光の強さ を表す変数 </a:t>
            </a:r>
            <a:r>
              <a:rPr lang="en-US" altLang="ja-JP" dirty="0"/>
              <a:t>target </a:t>
            </a:r>
            <a:r>
              <a:rPr lang="ja-JP" altLang="en-US"/>
              <a:t>の値を </a:t>
            </a:r>
            <a:r>
              <a:rPr lang="en-US" altLang="ja-JP" dirty="0"/>
              <a:t>50 </a:t>
            </a:r>
            <a:r>
              <a:rPr lang="ja-JP" altLang="en-US"/>
              <a:t>にしています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④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書き込み・数値」に設定して，偏差を表す変数 </a:t>
            </a:r>
            <a:r>
              <a:rPr lang="en-US" altLang="ja-JP" dirty="0"/>
              <a:t>error </a:t>
            </a:r>
            <a:r>
              <a:rPr lang="ja-JP" altLang="en-US"/>
              <a:t>の 値を </a:t>
            </a:r>
            <a:r>
              <a:rPr lang="en-US" altLang="ja-JP" dirty="0"/>
              <a:t>0 </a:t>
            </a:r>
            <a:r>
              <a:rPr lang="ja-JP" altLang="en-US"/>
              <a:t>にしています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⑤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書き込み・数値」に設定して，</a:t>
            </a:r>
            <a:r>
              <a:rPr lang="en-US" altLang="ja-JP" dirty="0"/>
              <a:t>1 </a:t>
            </a:r>
            <a:r>
              <a:rPr lang="ja-JP" altLang="en-US"/>
              <a:t>時刻前の偏差の値を表 す変数 </a:t>
            </a:r>
            <a:r>
              <a:rPr lang="en-US" altLang="ja-JP" dirty="0" err="1"/>
              <a:t>p_error</a:t>
            </a:r>
            <a:r>
              <a:rPr lang="en-US" altLang="ja-JP" dirty="0"/>
              <a:t> </a:t>
            </a:r>
            <a:r>
              <a:rPr lang="ja-JP" altLang="en-US"/>
              <a:t>の値を </a:t>
            </a:r>
            <a:r>
              <a:rPr lang="en-US" altLang="ja-JP" dirty="0"/>
              <a:t>0 </a:t>
            </a:r>
            <a:r>
              <a:rPr lang="ja-JP" altLang="en-US"/>
              <a:t>にしています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⑥ </a:t>
            </a:r>
            <a:r>
              <a:rPr lang="en-US" altLang="ja-JP" dirty="0"/>
              <a:t>: </a:t>
            </a:r>
            <a:r>
              <a:rPr lang="ja-JP" altLang="en-US"/>
              <a:t>カラーセンサーブロックで，「モード</a:t>
            </a:r>
            <a:r>
              <a:rPr lang="en-US" altLang="ja-JP" dirty="0"/>
              <a:t>:</a:t>
            </a:r>
            <a:r>
              <a:rPr lang="ja-JP" altLang="en-US"/>
              <a:t>測定・反射光の強さ」に設定して，測定され た値をデータワイヤーでブロック ⑧ に出力しています</a:t>
            </a:r>
            <a:r>
              <a:rPr lang="en-US" altLang="ja-JP" dirty="0"/>
              <a:t>.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5A0DDD-4E91-FD49-98D5-5CF1BD25C3EC}"/>
              </a:ext>
            </a:extLst>
          </p:cNvPr>
          <p:cNvSpPr txBox="1"/>
          <p:nvPr/>
        </p:nvSpPr>
        <p:spPr>
          <a:xfrm>
            <a:off x="6251806" y="862129"/>
            <a:ext cx="5700845" cy="5283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ja-JP" altLang="en-US"/>
              <a:t>ブロック ⑦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読み込み・数値」に設定して，変数 </a:t>
            </a:r>
            <a:r>
              <a:rPr lang="en-US" altLang="ja-JP" dirty="0"/>
              <a:t>target </a:t>
            </a:r>
            <a:r>
              <a:rPr lang="ja-JP" altLang="en-US"/>
              <a:t>の値をデー タワイヤーでブロック ⑧ に出力しています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⑧ </a:t>
            </a:r>
            <a:r>
              <a:rPr lang="en-US" altLang="ja-JP" dirty="0"/>
              <a:t>: </a:t>
            </a:r>
            <a:r>
              <a:rPr lang="ja-JP" altLang="en-US"/>
              <a:t>数学ブロックで，「モード</a:t>
            </a:r>
            <a:r>
              <a:rPr lang="en-US" altLang="ja-JP" dirty="0"/>
              <a:t>:</a:t>
            </a:r>
            <a:r>
              <a:rPr lang="ja-JP" altLang="en-US"/>
              <a:t>引き算」に設定して，変数 </a:t>
            </a:r>
            <a:r>
              <a:rPr lang="en-US" altLang="ja-JP" dirty="0"/>
              <a:t>target </a:t>
            </a:r>
            <a:r>
              <a:rPr lang="ja-JP" altLang="en-US"/>
              <a:t>の値からブロック ⑥ で測定された値を引いて，その結果を偏差としてデータワイヤーでブロック ⑨ に出 力しています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⑨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書き込み・数値」に設定して，ブロック ⑧ からの出力 値を変数 </a:t>
            </a:r>
            <a:r>
              <a:rPr lang="en-US" altLang="ja-JP" dirty="0"/>
              <a:t>error </a:t>
            </a:r>
            <a:r>
              <a:rPr lang="ja-JP" altLang="en-US"/>
              <a:t>の値に代入しています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⑩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読み込み・数値」に設定して，変数 </a:t>
            </a:r>
            <a:r>
              <a:rPr lang="en-US" altLang="ja-JP" dirty="0"/>
              <a:t>error </a:t>
            </a:r>
            <a:r>
              <a:rPr lang="ja-JP" altLang="en-US"/>
              <a:t>の値をデー タワイヤーでブロック ⑫ に出力しています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⑪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読み込み・数値」に設定して，変数 </a:t>
            </a:r>
            <a:r>
              <a:rPr lang="en-US" altLang="ja-JP" dirty="0" err="1"/>
              <a:t>p_error</a:t>
            </a:r>
            <a:r>
              <a:rPr lang="en-US" altLang="ja-JP" dirty="0"/>
              <a:t> </a:t>
            </a:r>
            <a:r>
              <a:rPr lang="ja-JP" altLang="en-US"/>
              <a:t>の値をデー タワイヤーでブロック ⑫ に出力しています</a:t>
            </a:r>
            <a:r>
              <a:rPr lang="en-US" altLang="ja-JP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9486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1E73F-F6CF-3045-957B-D926E3BA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ブロックの説明（つづき）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2AB124-07A2-FA48-9389-2A5D6346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3129B7-1B2A-D344-B20B-3F1CBB8BC9DF}"/>
              </a:ext>
            </a:extLst>
          </p:cNvPr>
          <p:cNvSpPr txBox="1"/>
          <p:nvPr/>
        </p:nvSpPr>
        <p:spPr>
          <a:xfrm>
            <a:off x="213067" y="933383"/>
            <a:ext cx="5700845" cy="5227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ja-JP" altLang="en-US"/>
              <a:t>ブロック ⑫ </a:t>
            </a:r>
            <a:r>
              <a:rPr lang="en-US" altLang="ja-JP" dirty="0"/>
              <a:t>: </a:t>
            </a:r>
            <a:r>
              <a:rPr lang="ja-JP" altLang="en-US"/>
              <a:t>数学ブロックで，「モード</a:t>
            </a:r>
            <a:r>
              <a:rPr lang="en-US" altLang="ja-JP" dirty="0"/>
              <a:t>:</a:t>
            </a:r>
            <a:r>
              <a:rPr lang="ja-JP" altLang="en-US"/>
              <a:t>引き算」に設定して，変数 </a:t>
            </a:r>
            <a:r>
              <a:rPr lang="en-US" altLang="ja-JP" dirty="0"/>
              <a:t>error </a:t>
            </a:r>
            <a:r>
              <a:rPr lang="ja-JP" altLang="en-US"/>
              <a:t>の値から </a:t>
            </a:r>
            <a:r>
              <a:rPr lang="en-US" altLang="ja-JP" dirty="0" err="1"/>
              <a:t>p_error</a:t>
            </a:r>
            <a:r>
              <a:rPr lang="en-US" altLang="ja-JP" dirty="0"/>
              <a:t> </a:t>
            </a:r>
            <a:r>
              <a:rPr lang="ja-JP" altLang="en-US"/>
              <a:t>の 値を引いて，その結果をブロック ⑮ に出力しています</a:t>
            </a:r>
            <a:r>
              <a:rPr lang="en-US" altLang="ja-JP" dirty="0"/>
              <a:t>.</a:t>
            </a:r>
            <a:r>
              <a:rPr lang="ja-JP" altLang="en-US"/>
              <a:t>「現在時刻の偏差」と「</a:t>
            </a:r>
            <a:r>
              <a:rPr lang="en-US" altLang="ja-JP" dirty="0"/>
              <a:t>1 </a:t>
            </a:r>
            <a:r>
              <a:rPr lang="ja-JP" altLang="en-US"/>
              <a:t>時 刻前の偏差」の差を計算しています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⑬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読み込み・数値」に設定して，変数 </a:t>
            </a:r>
            <a:r>
              <a:rPr lang="en-US" altLang="ja-JP" dirty="0"/>
              <a:t>KP </a:t>
            </a:r>
            <a:r>
              <a:rPr lang="ja-JP" altLang="en-US"/>
              <a:t>の値をデータワ イヤーでブロック ⑮ に出力しています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⑭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読み込み・数値」に設定して，変数 </a:t>
            </a:r>
            <a:r>
              <a:rPr lang="en-US" altLang="ja-JP" dirty="0"/>
              <a:t>KD </a:t>
            </a:r>
            <a:r>
              <a:rPr lang="ja-JP" altLang="en-US"/>
              <a:t>の値をデータワ イヤーでブロック ⑮ に出力しています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⑮ </a:t>
            </a:r>
            <a:r>
              <a:rPr lang="en-US" altLang="ja-JP" dirty="0"/>
              <a:t>: </a:t>
            </a:r>
            <a:r>
              <a:rPr lang="ja-JP" altLang="en-US"/>
              <a:t>数学ブロックで，「モード</a:t>
            </a:r>
            <a:r>
              <a:rPr lang="en-US" altLang="ja-JP" dirty="0"/>
              <a:t>:</a:t>
            </a:r>
            <a:r>
              <a:rPr lang="ja-JP" altLang="en-US"/>
              <a:t>拡張機能・</a:t>
            </a:r>
            <a:r>
              <a:rPr lang="en-US" altLang="ja-JP" dirty="0"/>
              <a:t>a*</a:t>
            </a:r>
            <a:r>
              <a:rPr lang="en-US" altLang="ja-JP" dirty="0" err="1"/>
              <a:t>b+c</a:t>
            </a:r>
            <a:r>
              <a:rPr lang="en-US" altLang="ja-JP" dirty="0"/>
              <a:t>*d </a:t>
            </a:r>
            <a:r>
              <a:rPr lang="ja-JP" altLang="en-US"/>
              <a:t>を計算する」に設定しています</a:t>
            </a:r>
            <a:r>
              <a:rPr lang="en-US" altLang="ja-JP" dirty="0"/>
              <a:t>.</a:t>
            </a:r>
            <a:r>
              <a:rPr lang="ja-JP" altLang="en-US"/>
              <a:t>そ の結果をブロック ⑯ に出力しています</a:t>
            </a:r>
            <a:r>
              <a:rPr lang="en-US" altLang="ja-JP" dirty="0"/>
              <a:t>.</a:t>
            </a:r>
            <a:r>
              <a:rPr lang="ja-JP" altLang="en-US"/>
              <a:t>現在時刻の偏差にゲイン </a:t>
            </a:r>
            <a:r>
              <a:rPr lang="en-US" altLang="ja-JP" dirty="0"/>
              <a:t>KP </a:t>
            </a:r>
            <a:r>
              <a:rPr lang="ja-JP" altLang="en-US"/>
              <a:t>をかけた値が</a:t>
            </a:r>
          </a:p>
          <a:p>
            <a:pPr>
              <a:lnSpc>
                <a:spcPts val="2000"/>
              </a:lnSpc>
            </a:pPr>
            <a:r>
              <a:rPr lang="ja-JP" altLang="en-US"/>
              <a:t>「</a:t>
            </a:r>
            <a:r>
              <a:rPr lang="en-US" altLang="ja-JP" dirty="0"/>
              <a:t>a*b</a:t>
            </a:r>
            <a:r>
              <a:rPr lang="ja-JP" altLang="en-US"/>
              <a:t>」の部分，偏差の差にゲイン </a:t>
            </a:r>
            <a:r>
              <a:rPr lang="en-US" altLang="ja-JP" dirty="0"/>
              <a:t>KD </a:t>
            </a:r>
            <a:r>
              <a:rPr lang="ja-JP" altLang="en-US"/>
              <a:t>をかけた値が「</a:t>
            </a:r>
            <a:r>
              <a:rPr lang="en-US" altLang="ja-JP" dirty="0"/>
              <a:t>c*d</a:t>
            </a:r>
            <a:r>
              <a:rPr lang="ja-JP" altLang="en-US"/>
              <a:t>」の部分で計算されます</a:t>
            </a:r>
            <a:r>
              <a:rPr lang="en-US" altLang="ja-JP" dirty="0"/>
              <a:t>. </a:t>
            </a:r>
            <a:r>
              <a:rPr lang="ja-JP" altLang="en-US"/>
              <a:t>その結果が </a:t>
            </a:r>
            <a:r>
              <a:rPr lang="en-US" altLang="ja-JP" dirty="0"/>
              <a:t>PD </a:t>
            </a:r>
            <a:r>
              <a:rPr lang="ja-JP" altLang="en-US"/>
              <a:t>制御における制御量</a:t>
            </a:r>
            <a:r>
              <a:rPr lang="en-US" altLang="ja-JP" dirty="0"/>
              <a:t>(</a:t>
            </a:r>
            <a:r>
              <a:rPr lang="ja-JP" altLang="en-US"/>
              <a:t>ステアリング量</a:t>
            </a:r>
            <a:r>
              <a:rPr lang="en-US" altLang="ja-JP" dirty="0"/>
              <a:t>)</a:t>
            </a:r>
            <a:r>
              <a:rPr lang="ja-JP" altLang="en-US"/>
              <a:t>になります</a:t>
            </a:r>
            <a:r>
              <a:rPr lang="en-US" altLang="ja-JP" dirty="0"/>
              <a:t>.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35A0DDD-4E91-FD49-98D5-5CF1BD25C3EC}"/>
              </a:ext>
            </a:extLst>
          </p:cNvPr>
          <p:cNvSpPr txBox="1"/>
          <p:nvPr/>
        </p:nvSpPr>
        <p:spPr>
          <a:xfrm>
            <a:off x="6251806" y="933383"/>
            <a:ext cx="5700845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ja-JP" altLang="en-US"/>
              <a:t>ブロック ⑯ </a:t>
            </a:r>
            <a:r>
              <a:rPr lang="en-US" altLang="ja-JP" dirty="0"/>
              <a:t>: </a:t>
            </a:r>
            <a:r>
              <a:rPr lang="ja-JP" altLang="en-US"/>
              <a:t>ステアリングブロックで，「モード</a:t>
            </a:r>
            <a:r>
              <a:rPr lang="en-US" altLang="ja-JP" dirty="0"/>
              <a:t>:</a:t>
            </a:r>
            <a:r>
              <a:rPr lang="ja-JP" altLang="en-US"/>
              <a:t>オン」「モーターパワー</a:t>
            </a:r>
            <a:r>
              <a:rPr lang="en-US" altLang="ja-JP" dirty="0"/>
              <a:t>:30</a:t>
            </a:r>
            <a:r>
              <a:rPr lang="ja-JP" altLang="en-US"/>
              <a:t>」に設定しています</a:t>
            </a:r>
            <a:r>
              <a:rPr lang="en-US" altLang="ja-JP" dirty="0"/>
              <a:t>.</a:t>
            </a:r>
            <a:r>
              <a:rPr lang="ja-JP" altLang="en-US"/>
              <a:t>ステアリングの値はブロック ⑮ からの出力値を設定しています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⑰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読み込み・数値」に設定して，変数 </a:t>
            </a:r>
            <a:r>
              <a:rPr lang="en-US" altLang="ja-JP" dirty="0"/>
              <a:t>error </a:t>
            </a:r>
            <a:r>
              <a:rPr lang="ja-JP" altLang="en-US"/>
              <a:t>の値をデータワイヤーでブロック ⑱ に出力しています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⑱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書き込み・数値」に設定して，変数 </a:t>
            </a:r>
            <a:r>
              <a:rPr lang="en-US" altLang="ja-JP" dirty="0" err="1"/>
              <a:t>p_error</a:t>
            </a:r>
            <a:r>
              <a:rPr lang="en-US" altLang="ja-JP" dirty="0"/>
              <a:t> </a:t>
            </a:r>
            <a:r>
              <a:rPr lang="ja-JP" altLang="en-US"/>
              <a:t>の値に変</a:t>
            </a:r>
          </a:p>
          <a:p>
            <a:pPr>
              <a:lnSpc>
                <a:spcPts val="2000"/>
              </a:lnSpc>
            </a:pPr>
            <a:r>
              <a:rPr lang="ja-JP" altLang="en-US"/>
              <a:t>数 </a:t>
            </a:r>
            <a:r>
              <a:rPr lang="en-US" altLang="ja-JP" dirty="0"/>
              <a:t>error </a:t>
            </a:r>
            <a:r>
              <a:rPr lang="ja-JP" altLang="en-US"/>
              <a:t>の値を代入しています</a:t>
            </a:r>
            <a:r>
              <a:rPr lang="en-US" altLang="ja-JP" dirty="0"/>
              <a:t>.</a:t>
            </a:r>
          </a:p>
          <a:p>
            <a:pPr>
              <a:lnSpc>
                <a:spcPts val="2000"/>
              </a:lnSpc>
            </a:pPr>
            <a:endParaRPr lang="en-US" altLang="ja-JP" dirty="0"/>
          </a:p>
          <a:p>
            <a:pPr>
              <a:lnSpc>
                <a:spcPts val="2000"/>
              </a:lnSpc>
            </a:pPr>
            <a:r>
              <a:rPr lang="ja-JP" altLang="en-US"/>
              <a:t>ブロック ⑲ </a:t>
            </a:r>
            <a:r>
              <a:rPr lang="en-US" altLang="ja-JP" dirty="0"/>
              <a:t>: </a:t>
            </a:r>
            <a:r>
              <a:rPr lang="ja-JP" altLang="en-US"/>
              <a:t>ループブロックで，「モード</a:t>
            </a:r>
            <a:r>
              <a:rPr lang="en-US" altLang="ja-JP" dirty="0"/>
              <a:t>:</a:t>
            </a:r>
            <a:r>
              <a:rPr lang="ja-JP" altLang="en-US"/>
              <a:t>時間」「継続時間</a:t>
            </a:r>
            <a:r>
              <a:rPr lang="en-US" altLang="ja-JP" dirty="0"/>
              <a:t>:30 </a:t>
            </a:r>
            <a:r>
              <a:rPr lang="ja-JP" altLang="en-US"/>
              <a:t>秒」を設定しています</a:t>
            </a:r>
            <a:r>
              <a:rPr lang="en-US" altLang="ja-JP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15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リモコン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008CE67F-7A7B-7E49-AD5D-9D00BCF8E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09" y="661109"/>
            <a:ext cx="4954386" cy="6109855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EV3 Classroom</a:t>
            </a:r>
            <a:r>
              <a:rPr lang="ja-JP" altLang="en-US"/>
              <a:t>による記述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F00F7C-DE2F-2E4F-B947-1D7BD4214B19}"/>
              </a:ext>
            </a:extLst>
          </p:cNvPr>
          <p:cNvSpPr txBox="1"/>
          <p:nvPr/>
        </p:nvSpPr>
        <p:spPr>
          <a:xfrm>
            <a:off x="2782578" y="1349879"/>
            <a:ext cx="27075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最初に変数</a:t>
            </a:r>
            <a:r>
              <a:rPr kumimoji="1"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「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KP</a:t>
            </a:r>
            <a:r>
              <a:rPr kumimoji="1"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」</a:t>
            </a:r>
            <a:r>
              <a:rPr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「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KD</a:t>
            </a:r>
            <a:r>
              <a:rPr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」「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」「</a:t>
            </a:r>
            <a:r>
              <a:rPr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error</a:t>
            </a:r>
            <a:r>
              <a:rPr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」「</a:t>
            </a:r>
            <a:r>
              <a:rPr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p_error</a:t>
            </a:r>
            <a:r>
              <a:rPr lang="ja-JP" altLang="en-US">
                <a:latin typeface="Consolas" panose="020B0609020204030204" pitchFamily="49" charset="0"/>
                <a:cs typeface="Consolas" panose="020B0609020204030204" pitchFamily="49" charset="0"/>
              </a:rPr>
              <a:t>」</a:t>
            </a:r>
            <a:r>
              <a:rPr lang="ja-JP" altLang="en-US"/>
              <a:t>を作っておく</a:t>
            </a:r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6D28900-4E44-0E41-8E01-9BEEC9D2BFA9}"/>
              </a:ext>
            </a:extLst>
          </p:cNvPr>
          <p:cNvSpPr txBox="1"/>
          <p:nvPr/>
        </p:nvSpPr>
        <p:spPr>
          <a:xfrm>
            <a:off x="5465101" y="786611"/>
            <a:ext cx="669850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+mn-ea"/>
              </a:rPr>
              <a:t>ブロック①</a:t>
            </a:r>
            <a:r>
              <a:rPr lang="en-US" altLang="ja-JP" dirty="0">
                <a:latin typeface="+mn-ea"/>
              </a:rPr>
              <a:t>-</a:t>
            </a:r>
            <a:r>
              <a:rPr lang="ja-JP" altLang="en-US">
                <a:latin typeface="+mn-ea"/>
              </a:rPr>
              <a:t>③：</a:t>
            </a:r>
            <a:r>
              <a:rPr lang="en-US" altLang="ja-JP" dirty="0">
                <a:latin typeface="+mn-ea"/>
              </a:rPr>
              <a:t>PD</a:t>
            </a:r>
            <a:r>
              <a:rPr lang="ja-JP" altLang="en-US">
                <a:latin typeface="+mn-ea"/>
              </a:rPr>
              <a:t>制御のゲイン</a:t>
            </a:r>
            <a:r>
              <a:rPr lang="en-US" altLang="ja-JP" dirty="0">
                <a:latin typeface="+mn-ea"/>
              </a:rPr>
              <a:t>KP, KD</a:t>
            </a:r>
            <a:r>
              <a:rPr lang="ja-JP" altLang="en-US">
                <a:latin typeface="+mn-ea"/>
              </a:rPr>
              <a:t>と目標値</a:t>
            </a:r>
            <a:r>
              <a:rPr lang="en-US" altLang="ja-JP" dirty="0">
                <a:latin typeface="+mn-ea"/>
              </a:rPr>
              <a:t>target</a:t>
            </a:r>
            <a:r>
              <a:rPr lang="ja-JP" altLang="en-US">
                <a:latin typeface="+mn-ea"/>
              </a:rPr>
              <a:t>の値を設定します．（環境に応じて値は調整してください）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</a:t>
            </a:r>
            <a:r>
              <a:rPr lang="en-US" altLang="ja-JP" dirty="0">
                <a:latin typeface="+mn-ea"/>
              </a:rPr>
              <a:t>④</a:t>
            </a:r>
            <a:r>
              <a:rPr lang="ja-JP" altLang="en-US">
                <a:latin typeface="+mn-ea"/>
              </a:rPr>
              <a:t>⑤：計算で使う変数を初期化します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</a:t>
            </a:r>
            <a:r>
              <a:rPr lang="en-US" altLang="ja-JP" dirty="0">
                <a:latin typeface="+mn-ea"/>
              </a:rPr>
              <a:t>⑥</a:t>
            </a:r>
            <a:r>
              <a:rPr lang="ja-JP" altLang="en-US">
                <a:latin typeface="+mn-ea"/>
              </a:rPr>
              <a:t>⑦：移動に使うモーター「ポート</a:t>
            </a:r>
            <a:r>
              <a:rPr lang="en-US" altLang="ja-JP" dirty="0">
                <a:latin typeface="+mn-ea"/>
              </a:rPr>
              <a:t>:B</a:t>
            </a:r>
            <a:r>
              <a:rPr lang="ja-JP" altLang="en-US">
                <a:latin typeface="+mn-ea"/>
              </a:rPr>
              <a:t>と</a:t>
            </a:r>
            <a:r>
              <a:rPr lang="en-US" altLang="ja-JP" dirty="0">
                <a:latin typeface="+mn-ea"/>
              </a:rPr>
              <a:t>C</a:t>
            </a:r>
            <a:r>
              <a:rPr lang="ja-JP" altLang="en-US">
                <a:latin typeface="+mn-ea"/>
              </a:rPr>
              <a:t>」，移動スピード「</a:t>
            </a:r>
            <a:r>
              <a:rPr lang="en-US" altLang="ja-JP" dirty="0">
                <a:latin typeface="+mn-ea"/>
              </a:rPr>
              <a:t>30%</a:t>
            </a:r>
            <a:r>
              <a:rPr lang="ja-JP" altLang="en-US">
                <a:latin typeface="+mn-ea"/>
              </a:rPr>
              <a:t>」を設定しています．</a:t>
            </a:r>
            <a:endParaRPr lang="en-US" altLang="ja-JP" dirty="0">
              <a:latin typeface="+mn-ea"/>
            </a:endParaRPr>
          </a:p>
          <a:p>
            <a:endParaRPr lang="ja-JP" altLang="en-US">
              <a:latin typeface="+mn-ea"/>
            </a:endParaRPr>
          </a:p>
          <a:p>
            <a:r>
              <a:rPr lang="ja-JP" altLang="en-US">
                <a:latin typeface="+mn-ea"/>
              </a:rPr>
              <a:t>ブロック⑧：タイマーをリセットしています．</a:t>
            </a:r>
            <a:endParaRPr lang="en-US" altLang="ja-JP" dirty="0">
              <a:latin typeface="+mn-ea"/>
            </a:endParaRPr>
          </a:p>
          <a:p>
            <a:endParaRPr lang="ja-JP" altLang="en-US">
              <a:latin typeface="+mn-ea"/>
            </a:endParaRPr>
          </a:p>
          <a:p>
            <a:r>
              <a:rPr lang="ja-JP" altLang="en-US">
                <a:latin typeface="+mn-ea"/>
              </a:rPr>
              <a:t>ブロック⑨ ：時間が</a:t>
            </a:r>
            <a:r>
              <a:rPr lang="en-US" altLang="ja-JP" dirty="0">
                <a:latin typeface="+mn-ea"/>
              </a:rPr>
              <a:t>10</a:t>
            </a:r>
            <a:r>
              <a:rPr lang="ja-JP" altLang="en-US">
                <a:latin typeface="+mn-ea"/>
              </a:rPr>
              <a:t>秒を越えるまで枠内内の処理を繰り返します．（時間は適当に設定してください）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ブロック⑩：ポート</a:t>
            </a:r>
            <a:r>
              <a:rPr lang="en-US" altLang="ja-JP" dirty="0">
                <a:latin typeface="+mn-ea"/>
              </a:rPr>
              <a:t>3</a:t>
            </a:r>
            <a:r>
              <a:rPr lang="ja-JP" altLang="en-US">
                <a:latin typeface="+mn-ea"/>
              </a:rPr>
              <a:t>に接続した「カラーセンサの反射光の強さ」と「目標値</a:t>
            </a:r>
            <a:r>
              <a:rPr lang="en-US" altLang="ja-JP" dirty="0">
                <a:latin typeface="+mn-ea"/>
              </a:rPr>
              <a:t>target</a:t>
            </a:r>
            <a:r>
              <a:rPr lang="ja-JP" altLang="en-US">
                <a:latin typeface="+mn-ea"/>
              </a:rPr>
              <a:t>」の差分を変数</a:t>
            </a:r>
            <a:r>
              <a:rPr lang="en-US" altLang="ja-JP" dirty="0">
                <a:latin typeface="+mn-ea"/>
              </a:rPr>
              <a:t>error</a:t>
            </a:r>
            <a:r>
              <a:rPr lang="ja-JP" altLang="en-US">
                <a:latin typeface="+mn-ea"/>
              </a:rPr>
              <a:t>に代入します．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</a:t>
            </a:r>
            <a:r>
              <a:rPr lang="ja-JP" altLang="en-US"/>
              <a:t>⑪</a:t>
            </a:r>
            <a:r>
              <a:rPr lang="ja-JP" altLang="en-US">
                <a:latin typeface="+mn-ea"/>
              </a:rPr>
              <a:t>：</a:t>
            </a:r>
            <a:r>
              <a:rPr lang="en-US" altLang="ja-JP" dirty="0">
                <a:latin typeface="+mn-ea"/>
              </a:rPr>
              <a:t>PD</a:t>
            </a:r>
            <a:r>
              <a:rPr lang="ja-JP" altLang="en-US">
                <a:latin typeface="+mn-ea"/>
              </a:rPr>
              <a:t>制御の計算式（</a:t>
            </a:r>
            <a:r>
              <a:rPr lang="en-US" altLang="ja-JP" dirty="0">
                <a:latin typeface="+mn-ea"/>
              </a:rPr>
              <a:t>p.165-166)</a:t>
            </a:r>
            <a:r>
              <a:rPr lang="ja-JP" altLang="en-US">
                <a:latin typeface="+mn-ea"/>
              </a:rPr>
              <a:t>に従ってステアリング量を計算（緑のブロックで計算している）して，移動を開始します．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</a:t>
            </a:r>
            <a:r>
              <a:rPr lang="ja-JP" altLang="en-US"/>
              <a:t>⑫</a:t>
            </a:r>
            <a:r>
              <a:rPr lang="ja-JP" altLang="en-US">
                <a:latin typeface="+mn-ea"/>
              </a:rPr>
              <a:t>：現ループにおける目標値との差を変数</a:t>
            </a:r>
            <a:r>
              <a:rPr lang="en-US" altLang="ja-JP" dirty="0" err="1">
                <a:latin typeface="+mn-ea"/>
              </a:rPr>
              <a:t>p_error</a:t>
            </a:r>
            <a:r>
              <a:rPr lang="ja-JP" altLang="en-US">
                <a:latin typeface="+mn-ea"/>
              </a:rPr>
              <a:t>に代入します．</a:t>
            </a:r>
            <a:endParaRPr lang="en-US" altLang="ja-JP" dirty="0">
              <a:latin typeface="+mn-ea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2627175-0A0D-A340-B88E-1D6B54683669}"/>
              </a:ext>
            </a:extLst>
          </p:cNvPr>
          <p:cNvSpPr txBox="1"/>
          <p:nvPr/>
        </p:nvSpPr>
        <p:spPr>
          <a:xfrm>
            <a:off x="3345" y="1242036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①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F349A1B-EB23-AD4F-9BA1-A853047A8ECC}"/>
              </a:ext>
            </a:extLst>
          </p:cNvPr>
          <p:cNvSpPr txBox="1"/>
          <p:nvPr/>
        </p:nvSpPr>
        <p:spPr>
          <a:xfrm>
            <a:off x="3345" y="1609336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②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BA0D917-015D-1242-BD07-9D21EE7449B1}"/>
              </a:ext>
            </a:extLst>
          </p:cNvPr>
          <p:cNvSpPr txBox="1"/>
          <p:nvPr/>
        </p:nvSpPr>
        <p:spPr>
          <a:xfrm>
            <a:off x="3345" y="1976636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③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EBBB111-188C-C342-B107-E799731ECD87}"/>
              </a:ext>
            </a:extLst>
          </p:cNvPr>
          <p:cNvSpPr txBox="1"/>
          <p:nvPr/>
        </p:nvSpPr>
        <p:spPr>
          <a:xfrm>
            <a:off x="3345" y="2343937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④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0F457EF-11FB-7E45-BCE6-2DC0258CA7BF}"/>
              </a:ext>
            </a:extLst>
          </p:cNvPr>
          <p:cNvSpPr txBox="1"/>
          <p:nvPr/>
        </p:nvSpPr>
        <p:spPr>
          <a:xfrm>
            <a:off x="3345" y="2711238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⑤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E1508EB-74FB-0B4C-BEFB-568329CC32DA}"/>
              </a:ext>
            </a:extLst>
          </p:cNvPr>
          <p:cNvSpPr txBox="1"/>
          <p:nvPr/>
        </p:nvSpPr>
        <p:spPr>
          <a:xfrm>
            <a:off x="3345" y="3081670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⑥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321335E3-68A1-B846-9B32-24DC752A56C7}"/>
              </a:ext>
            </a:extLst>
          </p:cNvPr>
          <p:cNvSpPr txBox="1"/>
          <p:nvPr/>
        </p:nvSpPr>
        <p:spPr>
          <a:xfrm>
            <a:off x="3345" y="3502206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⑦</a:t>
            </a:r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62C4897-A849-434F-A631-218BA92F8218}"/>
              </a:ext>
            </a:extLst>
          </p:cNvPr>
          <p:cNvSpPr txBox="1"/>
          <p:nvPr/>
        </p:nvSpPr>
        <p:spPr>
          <a:xfrm>
            <a:off x="3345" y="3922739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⑧</a:t>
            </a:r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A70AE804-7A73-A34B-BFC9-AC72E2EA2E16}"/>
              </a:ext>
            </a:extLst>
          </p:cNvPr>
          <p:cNvSpPr txBox="1"/>
          <p:nvPr/>
        </p:nvSpPr>
        <p:spPr>
          <a:xfrm>
            <a:off x="2852104" y="3980671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⑨</a:t>
            </a:r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7C0E5D04-01DF-8F42-A546-0F2BD62FAF08}"/>
              </a:ext>
            </a:extLst>
          </p:cNvPr>
          <p:cNvSpPr txBox="1"/>
          <p:nvPr/>
        </p:nvSpPr>
        <p:spPr>
          <a:xfrm>
            <a:off x="4374673" y="4366001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⑩</a:t>
            </a:r>
            <a:endParaRPr kumimoji="1" lang="ja-JP" altLang="en-US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1FDBB7D-B49A-E449-B087-DFD792F5BB1A}"/>
              </a:ext>
            </a:extLst>
          </p:cNvPr>
          <p:cNvSpPr txBox="1"/>
          <p:nvPr/>
        </p:nvSpPr>
        <p:spPr>
          <a:xfrm>
            <a:off x="4966525" y="4902029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⑪</a:t>
            </a:r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6BF1A25-C3DD-B841-A07A-67FE93467259}"/>
              </a:ext>
            </a:extLst>
          </p:cNvPr>
          <p:cNvSpPr txBox="1"/>
          <p:nvPr/>
        </p:nvSpPr>
        <p:spPr>
          <a:xfrm>
            <a:off x="2852104" y="5780466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⑫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427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C9F1931-2145-4BD3-AB39-762259B3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80" y="1436914"/>
            <a:ext cx="5816059" cy="533405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#!/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/bin/env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pybricks-micropython</a:t>
            </a: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from common import *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import time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Motor(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Port.B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right_motor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Motor(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Port.C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wheel_diameter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56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axle_track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=123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robot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DriveBase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right_motor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wheel_diameter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axle_track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color_sensor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ColorSensor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(Port.S3)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KP = 2.0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KD = 0.5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target = 50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p_error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0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t0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while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time.time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()-t0 &lt; 30: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bright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color_sensor.reflection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error = target - bright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turn = error * KP + (error -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p_error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 * KD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robot.drive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(70, turn)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p_error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error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microPython</a:t>
            </a:r>
            <a:endParaRPr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F52567-ABE9-284F-B0A2-56343699C516}"/>
              </a:ext>
            </a:extLst>
          </p:cNvPr>
          <p:cNvSpPr txBox="1"/>
          <p:nvPr/>
        </p:nvSpPr>
        <p:spPr>
          <a:xfrm>
            <a:off x="180980" y="975249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V1</a:t>
            </a:r>
            <a:endParaRPr kumimoji="1" lang="ja-JP" altLang="en-US" sz="240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D60A796C-C487-A146-9731-CE281B939696}"/>
              </a:ext>
            </a:extLst>
          </p:cNvPr>
          <p:cNvSpPr txBox="1">
            <a:spLocks/>
          </p:cNvSpPr>
          <p:nvPr/>
        </p:nvSpPr>
        <p:spPr>
          <a:xfrm>
            <a:off x="6194963" y="1436914"/>
            <a:ext cx="5816059" cy="5334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ja-JP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(V1</a:t>
            </a:r>
            <a:r>
              <a:rPr lang="ja-JP" altLang="en-US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と同じで</a:t>
            </a:r>
            <a:r>
              <a:rPr lang="en-US" altLang="ja-JP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</a:t>
            </a:r>
            <a:r>
              <a:rPr lang="ja-JP" altLang="en-US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lang="en-US" altLang="ja-JP" sz="16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684CD6-0F0E-EB4A-9528-3934470AE211}"/>
              </a:ext>
            </a:extLst>
          </p:cNvPr>
          <p:cNvSpPr txBox="1"/>
          <p:nvPr/>
        </p:nvSpPr>
        <p:spPr>
          <a:xfrm>
            <a:off x="6134794" y="956511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V2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1352342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59474E-3665-1048-A601-85BFE1D7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ON-OFF</a:t>
            </a:r>
            <a:r>
              <a:rPr lang="ja-JP" altLang="en-US"/>
              <a:t>制御によるライントレース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129EBA-5D84-CE49-862E-1DD9256FD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p.159</a:t>
            </a:r>
            <a:r>
              <a:rPr kumimoji="1" lang="ja-JP" altLang="en-US"/>
              <a:t>　</a:t>
            </a:r>
            <a:r>
              <a:rPr kumimoji="1" lang="en-US" altLang="ja-JP" dirty="0"/>
              <a:t>7.3.1 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4ABE4D-89E8-CC46-8818-09E2975F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8581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EV3-SW</a:t>
            </a:r>
            <a:r>
              <a:rPr lang="ja-JP" altLang="en-US"/>
              <a:t>による記述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A095B32A-3477-1E47-98E0-F0F6CDF2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88" y="956511"/>
            <a:ext cx="7645386" cy="571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5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1E73F-F6CF-3045-957B-D926E3BA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ブロックの説明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2AB124-07A2-FA48-9389-2A5D6346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3129B7-1B2A-D344-B20B-3F1CBB8BC9DF}"/>
              </a:ext>
            </a:extLst>
          </p:cNvPr>
          <p:cNvSpPr txBox="1"/>
          <p:nvPr/>
        </p:nvSpPr>
        <p:spPr>
          <a:xfrm>
            <a:off x="213067" y="933383"/>
            <a:ext cx="11876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ブロック ① </a:t>
            </a:r>
            <a:r>
              <a:rPr lang="en-US" altLang="ja-JP" dirty="0"/>
              <a:t>: </a:t>
            </a:r>
            <a:r>
              <a:rPr lang="ja-JP" altLang="en-US"/>
              <a:t>スイッチブロックで，「モード</a:t>
            </a:r>
            <a:r>
              <a:rPr lang="en-US" altLang="ja-JP" dirty="0"/>
              <a:t>:</a:t>
            </a:r>
            <a:r>
              <a:rPr lang="ja-JP" altLang="en-US"/>
              <a:t>カラーセンサー・比較・反射光の強さ」「比較タイ プ</a:t>
            </a:r>
            <a:r>
              <a:rPr lang="en-US" altLang="ja-JP" dirty="0"/>
              <a:t>:5</a:t>
            </a:r>
            <a:r>
              <a:rPr lang="ja-JP" altLang="en-US"/>
              <a:t>（以下）」「しきい値</a:t>
            </a:r>
            <a:r>
              <a:rPr lang="en-US" altLang="ja-JP" dirty="0"/>
              <a:t>:50</a:t>
            </a:r>
            <a:r>
              <a:rPr lang="ja-JP" altLang="en-US"/>
              <a:t>」に設定しています．比較結果が「反射光の強さが </a:t>
            </a:r>
            <a:r>
              <a:rPr lang="en-US" altLang="ja-JP" dirty="0"/>
              <a:t>50 </a:t>
            </a:r>
            <a:r>
              <a:rPr lang="ja-JP" altLang="en-US"/>
              <a:t>以下</a:t>
            </a:r>
            <a:r>
              <a:rPr lang="en-US" altLang="ja-JP" dirty="0"/>
              <a:t>(</a:t>
            </a:r>
            <a:r>
              <a:rPr lang="ja-JP" altLang="en-US"/>
              <a:t>黒と判断</a:t>
            </a:r>
            <a:r>
              <a:rPr lang="en-US" altLang="ja-JP" dirty="0"/>
              <a:t>)</a:t>
            </a:r>
            <a:r>
              <a:rPr lang="ja-JP" altLang="en-US"/>
              <a:t>」であれば ② の処理を，「反射光の強さが </a:t>
            </a:r>
            <a:r>
              <a:rPr lang="en-US" altLang="ja-JP" dirty="0"/>
              <a:t>50 </a:t>
            </a:r>
            <a:r>
              <a:rPr lang="ja-JP" altLang="en-US"/>
              <a:t>より大きい</a:t>
            </a:r>
            <a:r>
              <a:rPr lang="en-US" altLang="ja-JP" dirty="0"/>
              <a:t>(</a:t>
            </a:r>
            <a:r>
              <a:rPr lang="ja-JP" altLang="en-US"/>
              <a:t>白と判断</a:t>
            </a:r>
            <a:r>
              <a:rPr lang="en-US" altLang="ja-JP" dirty="0"/>
              <a:t>)</a:t>
            </a:r>
            <a:r>
              <a:rPr lang="ja-JP" altLang="en-US"/>
              <a:t>」であれば ③ の処理を行います．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ブロック ② </a:t>
            </a:r>
            <a:r>
              <a:rPr lang="en-US" altLang="ja-JP" dirty="0"/>
              <a:t>: </a:t>
            </a:r>
            <a:r>
              <a:rPr lang="ja-JP" altLang="en-US"/>
              <a:t>ステアリングブロックで，「モード</a:t>
            </a:r>
            <a:r>
              <a:rPr lang="en-US" altLang="ja-JP" dirty="0"/>
              <a:t>:</a:t>
            </a:r>
            <a:r>
              <a:rPr lang="ja-JP" altLang="en-US"/>
              <a:t>オン」「ステアリング</a:t>
            </a:r>
            <a:r>
              <a:rPr lang="en-US" altLang="ja-JP" dirty="0"/>
              <a:t>:−30</a:t>
            </a:r>
            <a:r>
              <a:rPr lang="ja-JP" altLang="en-US"/>
              <a:t>」「モーターパワー</a:t>
            </a:r>
            <a:r>
              <a:rPr lang="en-US" altLang="ja-JP" dirty="0"/>
              <a:t>: 50</a:t>
            </a:r>
            <a:r>
              <a:rPr lang="ja-JP" altLang="en-US"/>
              <a:t>」に設定しています．左にステアリングを切り，ロボットを左方向に前進させています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/>
              <a:t>ブロック ③ </a:t>
            </a:r>
            <a:r>
              <a:rPr lang="en-US" altLang="ja-JP" dirty="0"/>
              <a:t>: </a:t>
            </a:r>
            <a:r>
              <a:rPr lang="ja-JP" altLang="en-US"/>
              <a:t>ステアリングブロックで，「モード</a:t>
            </a:r>
            <a:r>
              <a:rPr lang="en-US" altLang="ja-JP" dirty="0"/>
              <a:t>:</a:t>
            </a:r>
            <a:r>
              <a:rPr lang="ja-JP" altLang="en-US"/>
              <a:t>オン」「ステアリング</a:t>
            </a:r>
            <a:r>
              <a:rPr lang="en-US" altLang="ja-JP" dirty="0"/>
              <a:t>:30</a:t>
            </a:r>
            <a:r>
              <a:rPr lang="ja-JP" altLang="en-US"/>
              <a:t>」「モーターパワー</a:t>
            </a:r>
            <a:r>
              <a:rPr lang="en-US" altLang="ja-JP" dirty="0"/>
              <a:t>: 50</a:t>
            </a:r>
            <a:r>
              <a:rPr lang="ja-JP" altLang="en-US"/>
              <a:t>」に設定しています．右にステアリングを切り，ロボットを右方向に前進させています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/>
              <a:t>ブロック ④ </a:t>
            </a:r>
            <a:r>
              <a:rPr lang="en-US" altLang="ja-JP" dirty="0"/>
              <a:t>: </a:t>
            </a:r>
            <a:r>
              <a:rPr lang="ja-JP" altLang="en-US"/>
              <a:t>ループブロックで，「モード</a:t>
            </a:r>
            <a:r>
              <a:rPr lang="en-US" altLang="ja-JP" dirty="0"/>
              <a:t>:</a:t>
            </a:r>
            <a:r>
              <a:rPr lang="ja-JP" altLang="en-US"/>
              <a:t>時間」「秒</a:t>
            </a:r>
            <a:r>
              <a:rPr lang="en-US" altLang="ja-JP" dirty="0"/>
              <a:t>:10</a:t>
            </a:r>
            <a:r>
              <a:rPr lang="ja-JP" altLang="en-US"/>
              <a:t>」に設定して，ブロック ①</a:t>
            </a:r>
            <a:r>
              <a:rPr lang="en-US" altLang="ja-JP" dirty="0"/>
              <a:t>〜③ </a:t>
            </a:r>
            <a:r>
              <a:rPr lang="ja-JP" altLang="en-US"/>
              <a:t>の処理を </a:t>
            </a:r>
            <a:r>
              <a:rPr lang="en-US" altLang="ja-JP" dirty="0"/>
              <a:t>10 </a:t>
            </a:r>
            <a:r>
              <a:rPr lang="ja-JP" altLang="en-US"/>
              <a:t>秒間繰り返しています</a:t>
            </a:r>
            <a:r>
              <a:rPr lang="en-US" altLang="ja-JP" dirty="0"/>
              <a:t>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9727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アプリケーション&#10;&#10;中程度の精度で自動的に生成された説明">
            <a:extLst>
              <a:ext uri="{FF2B5EF4-FFF2-40B4-BE49-F238E27FC236}">
                <a16:creationId xmlns:a16="http://schemas.microsoft.com/office/drawing/2014/main" id="{64EABB45-7F8B-FB44-AE60-B21807B13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94" y="886294"/>
            <a:ext cx="5784173" cy="5884670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EV3 Classroom</a:t>
            </a:r>
            <a:r>
              <a:rPr lang="ja-JP" altLang="en-US"/>
              <a:t>による記述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02EC90-A88D-E64A-8D62-8DE6D6077D2B}"/>
              </a:ext>
            </a:extLst>
          </p:cNvPr>
          <p:cNvSpPr txBox="1"/>
          <p:nvPr/>
        </p:nvSpPr>
        <p:spPr>
          <a:xfrm>
            <a:off x="6454182" y="1414562"/>
            <a:ext cx="56265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latin typeface="+mn-ea"/>
              </a:rPr>
              <a:t>ブロック①②：移動に使うモーター「ポート</a:t>
            </a:r>
            <a:r>
              <a:rPr lang="en-US" altLang="ja-JP" dirty="0">
                <a:latin typeface="+mn-ea"/>
              </a:rPr>
              <a:t>:B</a:t>
            </a:r>
            <a:r>
              <a:rPr lang="ja-JP" altLang="en-US">
                <a:latin typeface="+mn-ea"/>
              </a:rPr>
              <a:t>と</a:t>
            </a:r>
            <a:r>
              <a:rPr lang="en-US" altLang="ja-JP" dirty="0">
                <a:latin typeface="+mn-ea"/>
              </a:rPr>
              <a:t>C</a:t>
            </a:r>
            <a:r>
              <a:rPr lang="ja-JP" altLang="en-US">
                <a:latin typeface="+mn-ea"/>
              </a:rPr>
              <a:t>」，移動スピード「</a:t>
            </a:r>
            <a:r>
              <a:rPr lang="en-US" altLang="ja-JP" dirty="0">
                <a:latin typeface="+mn-ea"/>
              </a:rPr>
              <a:t>30%</a:t>
            </a:r>
            <a:r>
              <a:rPr lang="ja-JP" altLang="en-US">
                <a:latin typeface="+mn-ea"/>
              </a:rPr>
              <a:t>」を設定しています．</a:t>
            </a:r>
            <a:endParaRPr lang="en-US" altLang="ja-JP" dirty="0">
              <a:latin typeface="+mn-ea"/>
            </a:endParaRPr>
          </a:p>
          <a:p>
            <a:endParaRPr lang="ja-JP" altLang="en-US">
              <a:latin typeface="+mn-ea"/>
            </a:endParaRPr>
          </a:p>
          <a:p>
            <a:r>
              <a:rPr lang="ja-JP" altLang="en-US">
                <a:latin typeface="+mn-ea"/>
              </a:rPr>
              <a:t>ブロック③：タイマーをリセットしています．</a:t>
            </a:r>
            <a:endParaRPr lang="en-US" altLang="ja-JP" dirty="0">
              <a:latin typeface="+mn-ea"/>
            </a:endParaRPr>
          </a:p>
          <a:p>
            <a:endParaRPr lang="ja-JP" altLang="en-US">
              <a:latin typeface="+mn-ea"/>
            </a:endParaRPr>
          </a:p>
          <a:p>
            <a:r>
              <a:rPr lang="ja-JP" altLang="en-US">
                <a:latin typeface="+mn-ea"/>
              </a:rPr>
              <a:t>ブロック</a:t>
            </a:r>
            <a:r>
              <a:rPr lang="en-US" altLang="ja-JP" dirty="0">
                <a:latin typeface="+mn-ea"/>
              </a:rPr>
              <a:t>④</a:t>
            </a:r>
            <a:r>
              <a:rPr lang="ja-JP" altLang="en-US">
                <a:latin typeface="+mn-ea"/>
              </a:rPr>
              <a:t>：時間が</a:t>
            </a:r>
            <a:r>
              <a:rPr lang="en-US" altLang="ja-JP" dirty="0">
                <a:latin typeface="+mn-ea"/>
              </a:rPr>
              <a:t>10</a:t>
            </a:r>
            <a:r>
              <a:rPr lang="ja-JP" altLang="en-US">
                <a:latin typeface="+mn-ea"/>
              </a:rPr>
              <a:t>秒を越えるまで枠内内の処理を繰り返します．（適当に設定してください）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</a:t>
            </a:r>
            <a:r>
              <a:rPr lang="en-US" altLang="ja-JP" dirty="0">
                <a:latin typeface="+mn-ea"/>
              </a:rPr>
              <a:t>⑤</a:t>
            </a:r>
            <a:r>
              <a:rPr lang="ja-JP" altLang="en-US">
                <a:latin typeface="+mn-ea"/>
              </a:rPr>
              <a:t>：ポート</a:t>
            </a:r>
            <a:r>
              <a:rPr lang="en-US" altLang="ja-JP" dirty="0">
                <a:latin typeface="+mn-ea"/>
              </a:rPr>
              <a:t>3</a:t>
            </a:r>
            <a:r>
              <a:rPr lang="ja-JP" altLang="en-US">
                <a:latin typeface="+mn-ea"/>
              </a:rPr>
              <a:t>に接続したカラーセンサの反射光の強さが</a:t>
            </a:r>
            <a:r>
              <a:rPr lang="en-US" altLang="ja-JP" dirty="0">
                <a:latin typeface="+mn-ea"/>
              </a:rPr>
              <a:t>50%</a:t>
            </a:r>
            <a:r>
              <a:rPr lang="ja-JP" altLang="en-US">
                <a:latin typeface="+mn-ea"/>
              </a:rPr>
              <a:t>以下（黒の領域を想定）であれば⑥をそうでなければ⑦を実行します．（環境に応じて値は設定してください）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</a:t>
            </a:r>
            <a:r>
              <a:rPr lang="en-US" altLang="ja-JP" dirty="0">
                <a:latin typeface="+mn-ea"/>
              </a:rPr>
              <a:t>⑥</a:t>
            </a:r>
            <a:r>
              <a:rPr lang="ja-JP" altLang="en-US">
                <a:latin typeface="+mn-ea"/>
              </a:rPr>
              <a:t>：⑤が成り立つとき，左にステアリングを切って（</a:t>
            </a:r>
            <a:r>
              <a:rPr lang="en-US" altLang="ja-JP" dirty="0">
                <a:latin typeface="+mn-ea"/>
              </a:rPr>
              <a:t>-30</a:t>
            </a:r>
            <a:r>
              <a:rPr lang="ja-JP" altLang="en-US">
                <a:latin typeface="+mn-ea"/>
              </a:rPr>
              <a:t>度）移動を開始します．</a:t>
            </a:r>
            <a:endParaRPr lang="en-US" altLang="ja-JP" dirty="0">
              <a:latin typeface="+mn-ea"/>
            </a:endParaRPr>
          </a:p>
          <a:p>
            <a:endParaRPr lang="en-US" altLang="ja-JP" dirty="0">
              <a:latin typeface="+mn-ea"/>
            </a:endParaRPr>
          </a:p>
          <a:p>
            <a:r>
              <a:rPr lang="ja-JP" altLang="en-US">
                <a:latin typeface="+mn-ea"/>
              </a:rPr>
              <a:t>ブロック⑦：⑤が成り立たないとき，右にステアリングを切って（</a:t>
            </a:r>
            <a:r>
              <a:rPr lang="en-US" altLang="ja-JP" dirty="0">
                <a:latin typeface="+mn-ea"/>
              </a:rPr>
              <a:t>30</a:t>
            </a:r>
            <a:r>
              <a:rPr lang="ja-JP" altLang="en-US">
                <a:latin typeface="+mn-ea"/>
              </a:rPr>
              <a:t>度）移動を開始します．</a:t>
            </a:r>
            <a:endParaRPr lang="en-US" altLang="ja-JP" dirty="0">
              <a:latin typeface="+mn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8B10F17-93E7-854F-99FC-8EF7BF6C3019}"/>
              </a:ext>
            </a:extLst>
          </p:cNvPr>
          <p:cNvSpPr txBox="1"/>
          <p:nvPr/>
        </p:nvSpPr>
        <p:spPr>
          <a:xfrm>
            <a:off x="64423" y="1657496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①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6A6EA78-25CA-0C4D-91E3-C3EDE754CCBF}"/>
              </a:ext>
            </a:extLst>
          </p:cNvPr>
          <p:cNvSpPr txBox="1"/>
          <p:nvPr/>
        </p:nvSpPr>
        <p:spPr>
          <a:xfrm>
            <a:off x="51628" y="2194003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②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7770314-A678-E44F-AC2B-F3CC1AE8B328}"/>
              </a:ext>
            </a:extLst>
          </p:cNvPr>
          <p:cNvSpPr txBox="1"/>
          <p:nvPr/>
        </p:nvSpPr>
        <p:spPr>
          <a:xfrm>
            <a:off x="64422" y="2667880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③</a:t>
            </a:r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A961A01-A1A0-9E4A-8CB3-78B262C9D0D6}"/>
              </a:ext>
            </a:extLst>
          </p:cNvPr>
          <p:cNvSpPr txBox="1"/>
          <p:nvPr/>
        </p:nvSpPr>
        <p:spPr>
          <a:xfrm>
            <a:off x="3639012" y="2862372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④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71502103-6706-8548-A250-32E6E778D664}"/>
              </a:ext>
            </a:extLst>
          </p:cNvPr>
          <p:cNvSpPr txBox="1"/>
          <p:nvPr/>
        </p:nvSpPr>
        <p:spPr>
          <a:xfrm>
            <a:off x="5873290" y="3407604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⑤</a:t>
            </a:r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2D83F7B-FF44-AF4D-B887-1A8C5549319D}"/>
              </a:ext>
            </a:extLst>
          </p:cNvPr>
          <p:cNvSpPr txBox="1"/>
          <p:nvPr/>
        </p:nvSpPr>
        <p:spPr>
          <a:xfrm>
            <a:off x="3421904" y="4378721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⑥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632B27E-168B-034C-8F21-B6DFD7C3780B}"/>
              </a:ext>
            </a:extLst>
          </p:cNvPr>
          <p:cNvSpPr txBox="1"/>
          <p:nvPr/>
        </p:nvSpPr>
        <p:spPr>
          <a:xfrm>
            <a:off x="3421904" y="5249028"/>
            <a:ext cx="420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2365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C9F1931-2145-4BD3-AB39-762259B3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80" y="1436914"/>
            <a:ext cx="5816059" cy="5334050"/>
          </a:xfrm>
          <a:ln>
            <a:solidFill>
              <a:schemeClr val="bg1">
                <a:lumMod val="7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#!/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usr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/bin/env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pybricks-micropython</a:t>
            </a: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from common import *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Motor(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Port.B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right_motor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Motor(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Port.C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wheel_diameter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56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axle_track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=123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robot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DriveBase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left_motor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right_motor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wheel_diameter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axle_track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color_sensor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ColorSensor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(Port.S3)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while True: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if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color_sensor.color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() ==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Color.BLACK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: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robot.drive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(50, 30)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else:</a:t>
            </a:r>
          </a:p>
          <a:p>
            <a:pPr marL="0" indent="0">
              <a:lnSpc>
                <a:spcPts val="1400"/>
              </a:lnSpc>
              <a:buNone/>
            </a:pP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ja-JP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robot.drive</a:t>
            </a:r>
            <a:r>
              <a:rPr lang="en-US" altLang="ja-JP" sz="1600" dirty="0">
                <a:latin typeface="Consolas" panose="020B0609020204030204" pitchFamily="49" charset="0"/>
                <a:cs typeface="Consolas" panose="020B0609020204030204" pitchFamily="49" charset="0"/>
              </a:rPr>
              <a:t>(50, -30)</a:t>
            </a:r>
          </a:p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/>
              <a:t>microPython</a:t>
            </a:r>
            <a:endParaRPr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5F52567-ABE9-284F-B0A2-56343699C516}"/>
              </a:ext>
            </a:extLst>
          </p:cNvPr>
          <p:cNvSpPr txBox="1"/>
          <p:nvPr/>
        </p:nvSpPr>
        <p:spPr>
          <a:xfrm>
            <a:off x="180980" y="975249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V1</a:t>
            </a:r>
            <a:endParaRPr kumimoji="1" lang="ja-JP" altLang="en-US" sz="2400"/>
          </a:p>
        </p:txBody>
      </p:sp>
      <p:sp>
        <p:nvSpPr>
          <p:cNvPr id="7" name="コンテンツ プレースホルダー 5">
            <a:extLst>
              <a:ext uri="{FF2B5EF4-FFF2-40B4-BE49-F238E27FC236}">
                <a16:creationId xmlns:a16="http://schemas.microsoft.com/office/drawing/2014/main" id="{D60A796C-C487-A146-9731-CE281B939696}"/>
              </a:ext>
            </a:extLst>
          </p:cNvPr>
          <p:cNvSpPr txBox="1">
            <a:spLocks/>
          </p:cNvSpPr>
          <p:nvPr/>
        </p:nvSpPr>
        <p:spPr>
          <a:xfrm>
            <a:off x="6194963" y="1436914"/>
            <a:ext cx="5816059" cy="53340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32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400"/>
              </a:lnSpc>
              <a:buNone/>
            </a:pPr>
            <a:endParaRPr lang="en-US" altLang="ja-JP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1400"/>
              </a:lnSpc>
              <a:buNone/>
            </a:pPr>
            <a:r>
              <a:rPr lang="ja-JP" altLang="en-US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（</a:t>
            </a:r>
            <a:r>
              <a:rPr lang="en-US" altLang="ja-JP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V1</a:t>
            </a:r>
            <a:r>
              <a:rPr lang="ja-JP" altLang="en-US" sz="160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と同じで</a:t>
            </a:r>
            <a:r>
              <a:rPr lang="en-US" altLang="ja-JP" sz="16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OK)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8684CD6-0F0E-EB4A-9528-3934470AE211}"/>
              </a:ext>
            </a:extLst>
          </p:cNvPr>
          <p:cNvSpPr txBox="1"/>
          <p:nvPr/>
        </p:nvSpPr>
        <p:spPr>
          <a:xfrm>
            <a:off x="6134794" y="956511"/>
            <a:ext cx="51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V2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428545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59474E-3665-1048-A601-85BFE1D71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比例制御（</a:t>
            </a:r>
            <a:r>
              <a:rPr lang="en-US" altLang="ja-JP" dirty="0"/>
              <a:t>P</a:t>
            </a:r>
            <a:r>
              <a:rPr lang="ja-JP" altLang="en-US"/>
              <a:t>制御）によるライントレース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B129EBA-5D84-CE49-862E-1DD9256FD8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p.162</a:t>
            </a:r>
            <a:r>
              <a:rPr kumimoji="1" lang="ja-JP" altLang="en-US"/>
              <a:t>　</a:t>
            </a:r>
            <a:r>
              <a:rPr kumimoji="1" lang="en-US" altLang="ja-JP" dirty="0"/>
              <a:t>7.3.2 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4ABE4D-89E8-CC46-8818-09E2975F6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7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05711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595926B-4DBC-46DE-B088-47BDA5EEF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5" name="タイトル 4">
            <a:extLst>
              <a:ext uri="{FF2B5EF4-FFF2-40B4-BE49-F238E27FC236}">
                <a16:creationId xmlns:a16="http://schemas.microsoft.com/office/drawing/2014/main" id="{CB7BDE26-F1C5-471F-963F-82434DBB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EV3-SW</a:t>
            </a:r>
            <a:r>
              <a:rPr lang="ja-JP" altLang="en-US"/>
              <a:t>による記述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FBB3BC07-2A90-FD4F-AD59-18EC0E938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330794"/>
            <a:ext cx="11430022" cy="478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14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1E73F-F6CF-3045-957B-D926E3BAB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/>
              <a:t>ブロックの説明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E2AB124-07A2-FA48-9389-2A5D6346A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B05CA-B2B8-0B46-A3D3-7CDE1DE4FAD6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F3129B7-1B2A-D344-B20B-3F1CBB8BC9DF}"/>
              </a:ext>
            </a:extLst>
          </p:cNvPr>
          <p:cNvSpPr txBox="1"/>
          <p:nvPr/>
        </p:nvSpPr>
        <p:spPr>
          <a:xfrm>
            <a:off x="213067" y="933383"/>
            <a:ext cx="555711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ブロック ①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書き込み・数値」に設定して，ゲインを表す変数 </a:t>
            </a:r>
            <a:r>
              <a:rPr lang="en-US" altLang="ja-JP" dirty="0"/>
              <a:t>KP </a:t>
            </a:r>
            <a:r>
              <a:rPr lang="ja-JP" altLang="en-US"/>
              <a:t>の 値を </a:t>
            </a:r>
            <a:r>
              <a:rPr lang="en-US" altLang="ja-JP" dirty="0"/>
              <a:t>0.8 </a:t>
            </a:r>
            <a:r>
              <a:rPr lang="ja-JP" altLang="en-US"/>
              <a:t>にしています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/>
              <a:t>ブロック ②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書き込み・数値」に設定して，目標とする反射光の強さ を表す変数 </a:t>
            </a:r>
            <a:r>
              <a:rPr lang="en-US" altLang="ja-JP" dirty="0"/>
              <a:t>target </a:t>
            </a:r>
            <a:r>
              <a:rPr lang="ja-JP" altLang="en-US"/>
              <a:t>の値を </a:t>
            </a:r>
            <a:r>
              <a:rPr lang="en-US" altLang="ja-JP" dirty="0"/>
              <a:t>50 </a:t>
            </a:r>
            <a:r>
              <a:rPr lang="ja-JP" altLang="en-US"/>
              <a:t>にしています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/>
              <a:t>ブロック ③ </a:t>
            </a:r>
            <a:r>
              <a:rPr lang="en-US" altLang="ja-JP" dirty="0"/>
              <a:t>: </a:t>
            </a:r>
            <a:r>
              <a:rPr lang="ja-JP" altLang="en-US"/>
              <a:t>カラーセンサーブロックで，「モード</a:t>
            </a:r>
            <a:r>
              <a:rPr lang="en-US" altLang="ja-JP" dirty="0"/>
              <a:t>:</a:t>
            </a:r>
            <a:r>
              <a:rPr lang="ja-JP" altLang="en-US"/>
              <a:t>測定・反射光の強さ」に設定して，測定され た値をデータワイヤーでブロック ⑤  に出力しています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/>
              <a:t>ブロック ④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読み込み・数値」に設定して，変数 </a:t>
            </a:r>
            <a:r>
              <a:rPr lang="en-US" altLang="ja-JP" dirty="0"/>
              <a:t>target </a:t>
            </a:r>
            <a:r>
              <a:rPr lang="ja-JP" altLang="en-US"/>
              <a:t>の値をデー タワイヤーでブロック ⑤ に出力しています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/>
              <a:t>ブロック ⑤ </a:t>
            </a:r>
            <a:r>
              <a:rPr lang="en-US" altLang="ja-JP" dirty="0"/>
              <a:t>: </a:t>
            </a:r>
            <a:r>
              <a:rPr lang="ja-JP" altLang="en-US"/>
              <a:t>数学ブロックで，「モード</a:t>
            </a:r>
            <a:r>
              <a:rPr lang="en-US" altLang="ja-JP" dirty="0"/>
              <a:t>:</a:t>
            </a:r>
            <a:r>
              <a:rPr lang="ja-JP" altLang="en-US"/>
              <a:t>引き算」に設定して，変数 </a:t>
            </a:r>
            <a:r>
              <a:rPr lang="en-US" altLang="ja-JP" dirty="0"/>
              <a:t>target </a:t>
            </a:r>
            <a:r>
              <a:rPr lang="ja-JP" altLang="en-US"/>
              <a:t>の値から，ブロック ③ で測定された値を引いて，その結果をデータワイヤーでブロック ⑦ に出力して います</a:t>
            </a:r>
            <a:r>
              <a:rPr lang="en-US" altLang="ja-JP" dirty="0"/>
              <a:t>.</a:t>
            </a:r>
            <a:r>
              <a:rPr lang="ja-JP" altLang="en-US"/>
              <a:t>ここで目標値と測定値の偏差を計算しています</a:t>
            </a:r>
            <a:r>
              <a:rPr lang="en-US" altLang="ja-JP" dirty="0"/>
              <a:t>.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D2307C1-BF44-9046-95EE-F45439D26CF0}"/>
              </a:ext>
            </a:extLst>
          </p:cNvPr>
          <p:cNvSpPr txBox="1"/>
          <p:nvPr/>
        </p:nvSpPr>
        <p:spPr>
          <a:xfrm>
            <a:off x="6395539" y="941856"/>
            <a:ext cx="555711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/>
              <a:t>ブロック ⑥ </a:t>
            </a:r>
            <a:r>
              <a:rPr lang="en-US" altLang="ja-JP" dirty="0"/>
              <a:t>: </a:t>
            </a:r>
            <a:r>
              <a:rPr lang="ja-JP" altLang="en-US"/>
              <a:t>変数ブロックで，「モード</a:t>
            </a:r>
            <a:r>
              <a:rPr lang="en-US" altLang="ja-JP" dirty="0"/>
              <a:t>:</a:t>
            </a:r>
            <a:r>
              <a:rPr lang="ja-JP" altLang="en-US"/>
              <a:t>読み込み・数値」に設定して，変数 </a:t>
            </a:r>
            <a:r>
              <a:rPr lang="en-US" altLang="ja-JP" dirty="0"/>
              <a:t>KP </a:t>
            </a:r>
            <a:r>
              <a:rPr lang="ja-JP" altLang="en-US"/>
              <a:t>の値をデータワ イヤーでブロック ⑦ に出力しています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/>
              <a:t>ブロック ⑦ </a:t>
            </a:r>
            <a:r>
              <a:rPr lang="en-US" altLang="ja-JP" dirty="0"/>
              <a:t>: </a:t>
            </a:r>
            <a:r>
              <a:rPr lang="ja-JP" altLang="en-US"/>
              <a:t>数学ブロックで，「モード</a:t>
            </a:r>
            <a:r>
              <a:rPr lang="en-US" altLang="ja-JP" dirty="0"/>
              <a:t>:</a:t>
            </a:r>
            <a:r>
              <a:rPr lang="ja-JP" altLang="en-US"/>
              <a:t>掛け算」に設定して，偏差を表すブロック ⑤ の出力値に ゲインを表す変数 </a:t>
            </a:r>
            <a:r>
              <a:rPr lang="en-US" altLang="ja-JP" dirty="0"/>
              <a:t>KP </a:t>
            </a:r>
            <a:r>
              <a:rPr lang="ja-JP" altLang="en-US"/>
              <a:t>の値をかけて </a:t>
            </a:r>
            <a:r>
              <a:rPr lang="en-US" altLang="ja-JP" dirty="0"/>
              <a:t>P </a:t>
            </a:r>
            <a:r>
              <a:rPr lang="ja-JP" altLang="en-US"/>
              <a:t>制御における制御量を計算しデータワイヤーでブロック ⑧ に出力しています</a:t>
            </a:r>
            <a:r>
              <a:rPr lang="en-US" altLang="ja-JP" dirty="0"/>
              <a:t>.</a:t>
            </a:r>
          </a:p>
          <a:p>
            <a:endParaRPr lang="en-US" altLang="ja-JP" dirty="0"/>
          </a:p>
          <a:p>
            <a:r>
              <a:rPr lang="ja-JP" altLang="en-US"/>
              <a:t>ブロック ⑧ </a:t>
            </a:r>
            <a:r>
              <a:rPr lang="en-US" altLang="ja-JP" dirty="0"/>
              <a:t>: </a:t>
            </a:r>
            <a:r>
              <a:rPr lang="ja-JP" altLang="en-US"/>
              <a:t>ステアリングブロックで，「モード</a:t>
            </a:r>
            <a:r>
              <a:rPr lang="en-US" altLang="ja-JP" dirty="0"/>
              <a:t>:</a:t>
            </a:r>
            <a:r>
              <a:rPr lang="ja-JP" altLang="en-US"/>
              <a:t>オン」「ステアリング</a:t>
            </a:r>
            <a:r>
              <a:rPr lang="en-US" altLang="ja-JP" dirty="0"/>
              <a:t>:</a:t>
            </a:r>
            <a:r>
              <a:rPr lang="ja-JP" altLang="en-US"/>
              <a:t>ブロック ⑦ からの出力値</a:t>
            </a:r>
            <a:r>
              <a:rPr lang="en-US" altLang="ja-JP" dirty="0"/>
              <a:t>(</a:t>
            </a:r>
            <a:r>
              <a:rPr lang="ja-JP" altLang="en-US"/>
              <a:t>計算した制御量</a:t>
            </a:r>
            <a:r>
              <a:rPr lang="en-US" altLang="ja-JP" dirty="0"/>
              <a:t>)</a:t>
            </a:r>
            <a:r>
              <a:rPr lang="ja-JP" altLang="en-US"/>
              <a:t>」「モーターパワー</a:t>
            </a:r>
            <a:r>
              <a:rPr lang="en-US" altLang="ja-JP" dirty="0"/>
              <a:t>:40</a:t>
            </a:r>
            <a:r>
              <a:rPr lang="ja-JP" altLang="en-US"/>
              <a:t>」に設定しています</a:t>
            </a:r>
            <a:r>
              <a:rPr lang="en-US" altLang="ja-JP" dirty="0"/>
              <a:t>. </a:t>
            </a:r>
          </a:p>
          <a:p>
            <a:endParaRPr lang="en-US" altLang="ja-JP" dirty="0"/>
          </a:p>
          <a:p>
            <a:r>
              <a:rPr lang="ja-JP" altLang="en-US"/>
              <a:t>ブロック ⑨ </a:t>
            </a:r>
            <a:r>
              <a:rPr lang="en-US" altLang="ja-JP" dirty="0"/>
              <a:t>: </a:t>
            </a:r>
            <a:r>
              <a:rPr lang="ja-JP" altLang="en-US"/>
              <a:t>ループブロックで，「モード</a:t>
            </a:r>
            <a:r>
              <a:rPr lang="en-US" altLang="ja-JP" dirty="0"/>
              <a:t>:</a:t>
            </a:r>
            <a:r>
              <a:rPr lang="ja-JP" altLang="en-US"/>
              <a:t>時間」「秒</a:t>
            </a:r>
            <a:r>
              <a:rPr lang="en-US" altLang="ja-JP" dirty="0"/>
              <a:t>:10</a:t>
            </a:r>
            <a:r>
              <a:rPr lang="ja-JP" altLang="en-US"/>
              <a:t>」を設定しています</a:t>
            </a:r>
            <a:r>
              <a:rPr lang="en-US" altLang="ja-JP" dirty="0"/>
              <a:t>.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8768984"/>
      </p:ext>
    </p:extLst>
  </p:cSld>
  <p:clrMapOvr>
    <a:masterClrMapping/>
  </p:clrMapOvr>
</p:sld>
</file>

<file path=ppt/theme/theme1.xml><?xml version="1.0" encoding="utf-8"?>
<a:theme xmlns:a="http://schemas.openxmlformats.org/drawingml/2006/main" name="ueda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9" id="{D26727BD-8653-C345-9F14-83533E8A5A4E}" vid="{CB7F83BA-B170-9140-AAEE-10F1BEAE761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LEGO+Python</Template>
  <TotalTime>17273</TotalTime>
  <Words>2301</Words>
  <Application>Microsoft Macintosh PowerPoint</Application>
  <PresentationFormat>ワイド画面</PresentationFormat>
  <Paragraphs>237</Paragraphs>
  <Slides>17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メイリオ</vt:lpstr>
      <vt:lpstr>Arial</vt:lpstr>
      <vt:lpstr>Calibri</vt:lpstr>
      <vt:lpstr>Consolas</vt:lpstr>
      <vt:lpstr>ueda_lecture</vt:lpstr>
      <vt:lpstr>ライントレース</vt:lpstr>
      <vt:lpstr>ON-OFF制御によるライントレース</vt:lpstr>
      <vt:lpstr>EV3-SWによる記述</vt:lpstr>
      <vt:lpstr>ブロックの説明</vt:lpstr>
      <vt:lpstr>EV3 Classroomによる記述</vt:lpstr>
      <vt:lpstr>microPython</vt:lpstr>
      <vt:lpstr>比例制御（P制御）によるライントレース</vt:lpstr>
      <vt:lpstr>EV3-SWによる記述</vt:lpstr>
      <vt:lpstr>ブロックの説明</vt:lpstr>
      <vt:lpstr>EV3 Classroomによる記述</vt:lpstr>
      <vt:lpstr>microPython</vt:lpstr>
      <vt:lpstr>比例微分制御（PD制御）による ライントレース</vt:lpstr>
      <vt:lpstr>EV3-SWによる記述</vt:lpstr>
      <vt:lpstr>ブロックの説明</vt:lpstr>
      <vt:lpstr>ブロックの説明（つづき）</vt:lpstr>
      <vt:lpstr>EV3 Classroomによる記述</vt:lpstr>
      <vt:lpstr>microPython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正直 小枝</dc:creator>
  <cp:lastModifiedBy>Etsuko UEDA</cp:lastModifiedBy>
  <cp:revision>53</cp:revision>
  <dcterms:created xsi:type="dcterms:W3CDTF">2020-11-18T06:10:47Z</dcterms:created>
  <dcterms:modified xsi:type="dcterms:W3CDTF">2021-05-05T03:00:35Z</dcterms:modified>
</cp:coreProperties>
</file>